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9"/>
  </p:handout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7.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251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650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2829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09972"/>
            <a:ext cx="768096" cy="768096"/>
          </a:xfrm>
          <a:prstGeom prst="rect">
            <a:avLst/>
          </a:prstGeom>
        </p:spPr>
      </p:pic>
      <p:sp>
        <p:nvSpPr>
          <p:cNvPr id="8" name="MasterShapeName"/>
          <p:cNvSpPr/>
          <p:nvPr/>
        </p:nvSpPr>
        <p:spPr>
          <a:xfrm>
            <a:off x="4681728" y="10251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650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2829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099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805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405ca2d72&amp;color=RGB(0,96,96)">
            <a:hlinkClick r:id="rId6" action="ppaction://hlinksldjump"/>
          </p:cNvPr>
          <p:cNvSpPr/>
          <p:nvPr/>
        </p:nvSpPr>
        <p:spPr>
          <a:xfrm>
            <a:off x="5943600" y="36205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4383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c0f4c32c4&amp;color=RGB(0,96,96)">
            <a:hlinkClick r:id="rId7" action="ppaction://hlinksldjump"/>
          </p:cNvPr>
          <p:cNvSpPr/>
          <p:nvPr/>
        </p:nvSpPr>
        <p:spPr>
          <a:xfrm>
            <a:off x="5943600" y="52654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05148b9b1?vaa=1&amp;vcp=1&amp;vop=1&amp;pid=c4c13c34d&amp;color=0,55,96&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【解析】本题考查经济全球化和劳动力的全球流动。根据材料并结合所学可知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经济全球化使得生产要素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在全球范围内流动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其中包括人才的流动，这就导致劳动力市场结构发生变化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进而引发了对国际人才流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动以及对人才流出国的影响相关看法的讨论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跨国公司业务拓展主要涉及企业的经营和市场扩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张等方面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与材料背景关联不大，排除A项；文化格局的重塑主要围绕文化方面的变化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并非材料涉及问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题的直接背景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排除B项；经济区域集团化侧重于区域内的经济合作与发展，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与材料背景没有直接联系，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dirty="0"/>
          </a:p>
        </p:txBody>
      </p:sp>
      <p:sp>
        <p:nvSpPr>
          <p:cNvPr id="3" name="QC_5_AN.16_1#05148b9b1?vaa=1&amp;vcp=1&amp;vop=1&amp;pid=c4c13c34d&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570acf22e?vaa=1&amp;vcp=1&amp;vop=1&amp;pid=c4c13c34d&amp;color=0,55,96&amp;vtp=1&amp;bt=1&amp;bbb=1&amp;hb=1"/>
          <p:cNvSpPr/>
          <p:nvPr/>
        </p:nvSpPr>
        <p:spPr>
          <a:xfrm>
            <a:off x="502920" y="1735205"/>
            <a:ext cx="10570464" cy="1049655"/>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经济功利主义的盛行引发了新加坡20世纪70年代后期的价值危机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于是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新加坡发起了一场珍视和弘扬传统文化的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“文化再生”运动，总理李光耀更是将“忠、孝、仁、爱、礼、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、耻”八种美德定为政府的“治国纲要”。新加坡推行“文化再生”</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运动的目的是(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570acf22e.bracket?vaa=1&amp;vcp=1&amp;vop=1&amp;pid=c4c13c34d&amp;color=0,55,96&amp;vpa=5&amp;vtp=1"/>
          <p:cNvSpPr/>
          <p:nvPr/>
        </p:nvSpPr>
        <p:spPr>
          <a:xfrm>
            <a:off x="8509475" y="2455295"/>
            <a:ext cx="319088" cy="316040"/>
          </a:xfrm>
          <a:prstGeom prst="rect">
            <a:avLst/>
          </a:prstGeom>
          <a:noFill/>
        </p:spPr>
        <p:txBody>
          <a:bodyPr wrap="none" lIns="0" tIns="0" rIns="0" bIns="0" rtlCol="0" anchor="t"/>
          <a:lstStyle/>
          <a:p>
            <a:pPr algn="ctr" latinLnBrk="1">
              <a:lnSpc>
                <a:spcPts val="27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7_2#570acf22e.choices?vaa=1&amp;vcp=1&amp;vop=1&amp;pid=c4c13c34d&amp;color=0,55,96&amp;vtp=1&amp;bbb=1"/>
          <p:cNvSpPr/>
          <p:nvPr/>
        </p:nvSpPr>
        <p:spPr>
          <a:xfrm>
            <a:off x="502920" y="2824103"/>
            <a:ext cx="10570464" cy="681355"/>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倡导优秀的中华文明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塑造健康的民族文化</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27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排除西方的多元文化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消除拜金主义的影响</a:t>
            </a:r>
            <a:endParaRPr lang="en-US" altLang="zh-CN" sz="1800" dirty="0"/>
          </a:p>
        </p:txBody>
      </p:sp>
      <p:sp>
        <p:nvSpPr>
          <p:cNvPr id="5" name="QC_5_AS.18_1#570acf22e?vaa=1&amp;vcp=1&amp;vop=1&amp;pid=c4c13c34d&amp;color=0,55,96&amp;vtp=1&amp;bbb=1&amp;hb=1"/>
          <p:cNvSpPr/>
          <p:nvPr/>
        </p:nvSpPr>
        <p:spPr>
          <a:xfrm>
            <a:off x="502920" y="3547622"/>
            <a:ext cx="10570464" cy="25353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【解析】本题考查新加坡的移民文化。根据材料可知，经济功利主义盛行引发新加坡社会的价值危机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加坡通过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“文化再生”运动弘扬传统文化美德，目的是塑造健康的民族文化，以应对价值危机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促进社会的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和谐与稳定发展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B项正确；倡导优秀的中华文明是手段，不是目的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通过倡导这些美德来塑造新加坡自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身的民族文化才是最终目标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排除A项；新加坡推行“文化再生”运动并不是要排除西方多元文化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经济功利主义盛行的背景下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重视和弘扬传统文化，以实现文化的平衡和发展，排除C项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弘扬传统文化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美德有助于减少拜金主义的影响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但“消除”表述过于绝对，且减少拜金主义的影响只是其中一个方面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终目的还是塑造健康的民族文化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34c8c3b6a?vaa=1&amp;vcp=1&amp;vop=1&amp;pid=eb78d1428&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[河北衡水二中2025高二期中]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据统计，1990年发达地区国际迁移人口占其总人口的4.5</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%，发展中地区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1.6%。1990—1995年发达地区的人口增长中，有45%来自国际净迁入，欧洲、北美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、澳大利亚和新西兰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为净迁入地区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而非洲、亚洲和拉美为净迁出地区。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产生这一现象的根源是(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21_2#34c8c3b6a.choices?vaa=1&amp;vcp=1&amp;vop=1&amp;pid=eb78d1428&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不同地区人口政策的差异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国际政治经济发展不平衡</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地区间文化交流日益频繁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全球生态环境的不断恶化</a:t>
            </a:r>
            <a:endParaRPr lang="en-US" altLang="zh-CN" sz="18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34c8c3b6a?vaa=1&amp;vcp=1&amp;vop=1&amp;pid=eb78d1428&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【解析】本题考查国际移民现象产生的根源。根据材料可知，发达地区经济发展水平高，就业机会多</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生活</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条件好</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社会福利完善，吸引着发展中地区的人口为了追求更好的生活和发展机会而迁入。同时</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发达地区</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在国际政治经济格局中占据优势地位</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这也使得发展中地区的人口更倾向于向发达地区迁移，B项正确</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口政策的影响小</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且人口政策是在国际政治经济发展不平衡的大背景下发挥作用的，排除A项</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文化交流更</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多影响人们的观念和文化传播</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而不是直接推动人口从一个地区向另一个地区的长期、大规模迁移，</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全球生态环境的不断恶化确实会导致一些生态难民的出现，但从统计数据来看，非洲</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、亚洲和拉美等地</a:t>
            </a:r>
            <a:endPar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区的人口大规模迁往发达地区主要是基于经济和发展的考虑</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而不是生态环境因素，排除D项。</a:t>
            </a:r>
            <a:endParaRPr lang="en-US" altLang="zh-CN" spc="-50" dirty="0"/>
          </a:p>
        </p:txBody>
      </p:sp>
      <p:sp>
        <p:nvSpPr>
          <p:cNvPr id="3" name="QC_5_AN.24_1#34c8c3b6a?vaa=1&amp;vcp=1&amp;vop=1&amp;pid=eb78d1428&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8aad09b63?vaa=1&amp;vcp=1&amp;vop=1&amp;pid=eb78d1428&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20世纪后半叶，美国出现了“白色批判”文学，作家杜波伊斯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、鲍德温等在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作品中指出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黑色（肤色）成为象征低级且不正常的标记。澳大利亚移民作家布莱恩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·卡斯特罗将其进一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步继承和发扬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讲述华裔后代坎坷经历的小说《候鸟》是这一题材的代表作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。这反映了当代美澳两个移民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8aad09b63.bracket?vaa=1&amp;vcp=1&amp;vop=1&amp;pid=eb78d1428&amp;color=0,55,96&amp;vpa=7&amp;vtp=1"/>
          <p:cNvSpPr/>
          <p:nvPr/>
        </p:nvSpPr>
        <p:spPr>
          <a:xfrm>
            <a:off x="1130776" y="295392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5_2#8aad09b63.choices?vaa=1&amp;vcp=1&amp;vop=1&amp;pid=eb78d1428&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批判文学逐渐成为主流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族群多样化进程在加快</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文化认同问题日益严重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反种族主义任重而道远</a:t>
            </a:r>
            <a:endParaRPr lang="en-US" altLang="zh-CN" sz="1800" dirty="0"/>
          </a:p>
        </p:txBody>
      </p:sp>
      <p:sp>
        <p:nvSpPr>
          <p:cNvPr id="5" name="QC_5_AS.26_1#8aad09b63?vaa=1&amp;vcp=1&amp;vop=1&amp;pid=eb78d1428&amp;color=0,55,96&amp;vtp=1&amp;bbb=1&amp;hb=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【解析】本题考查美国的移民文化。材料中杜波伊斯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、鲍德温等作家通过文学作品揭露黑色人种被污名化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的现象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澳大利亚小说《候鸟》则聚焦华裔移民的困境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这些作品均指向当时社会中根深蒂固的种族偏见与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歧视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D项正确；材料仅提及特定作家和作品，并未涉及当时文学整体发展趋势，不能直接推断批判文学的</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主流”地位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排除A项；材料主旨与族群结构多样性进程并无直接联系，排除B项；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材料中种族歧视的根源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是种族主义，</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而非不同文化之间的冲突或认同问题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98b7a83e7?vaa=1&amp;vcp=1&amp;vop=1&amp;pid=eb78d1428&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[河南开封2025高二期中]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据调查，2023年德国66%的城市居民和76%</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的农村地区居民要求减少接收难民；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原本被普遍认为持开放和多元文化态度的年轻人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也有半数希望减少接收难民；69%的民众“不信任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”彼时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三党联合政府有能力解决难民危机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98b7a83e7.bracket?vaa=1&amp;vcp=1&amp;vop=1&amp;pid=eb78d1428&amp;color=0,55,96&amp;vpa=8&amp;vtp=1"/>
          <p:cNvSpPr/>
          <p:nvPr/>
        </p:nvSpPr>
        <p:spPr>
          <a:xfrm>
            <a:off x="59313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29_2#98b7a83e7.choices?vaa=1&amp;vcp=1&amp;vop=1&amp;pid=eb78d1428&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国家治理面临严峻挑战</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劳动力市场需求渐趋饱和</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人道主义价值观被摒弃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难民问题成为世界性难题</a:t>
            </a:r>
            <a:endParaRPr lang="en-US" altLang="zh-CN" sz="1800" dirty="0"/>
          </a:p>
        </p:txBody>
      </p:sp>
      <p:sp>
        <p:nvSpPr>
          <p:cNvPr id="5" name="QC_5_AS.30_1#98b7a83e7?vaa=1&amp;vcp=1&amp;vop=1&amp;pid=eb78d1428&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【解析】本题考查难民的困境和救助。根据材料可知，德国许多民众希望减少接收难民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并且多数人不信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任彼时政府解决难民危机的能力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。这实际上反映了德国社会和政府在难民问题上的治理困境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暗示了国家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治理面临严峻挑战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A项正确；材料中并未提及劳动力市场的供需状况，无法得出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“劳动力市场需求渐趋饱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”的结论，排除B项；虽然民众对难民的态度反映出与人道主义价值观在某种程度上的“背离”，但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”的说法过于绝对，排除C项；难民问题确实是全球性的问题，但材料仅限于德国国内的调查结果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直接根据材料推断出难民问题已成为世界性的难题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3_1#25d15736d?htil=2&amp;vaa=1&amp;vcp=1&amp;vop=1&amp;pid=eb78d1428&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9111" y="2743744"/>
            <a:ext cx="3493008"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3_2#25d15736d?htil=2&amp;vaa=1&amp;vcp=1&amp;vop=1&amp;pid=eb78d1428&amp;color=0,55,96&amp;vtp=1&amp;bt=1&amp;bbb=1&amp;hb=1"/>
          <p:cNvSpPr/>
          <p:nvPr/>
        </p:nvSpPr>
        <p:spPr>
          <a:xfrm>
            <a:off x="502920" y="2679736"/>
            <a:ext cx="6949440"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[四川成都2025高二期中]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1960—1990年美国总人口增长中移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民的比例示意图</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BD.33_3#25d15736d.choices?htil=2&amp;vaa=1&amp;vcp=1&amp;vop=1&amp;pid=eb78d1428&amp;color=0,55,96&amp;vtp=1&amp;bbb=1"/>
          <p:cNvSpPr/>
          <p:nvPr/>
        </p:nvSpPr>
        <p:spPr>
          <a:xfrm>
            <a:off x="502920" y="3504855"/>
            <a:ext cx="6949440" cy="16084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美国移民人数占总人口的四成</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美国移民的增加幅度逐年攀升</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美国民族间文化认同不断增强</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美国民族文化多样性日益凸显</a:t>
            </a:r>
            <a:endParaRPr lang="en-US" altLang="zh-CN" sz="18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25d15736d?vaa=1&amp;vcp=1&amp;vop=1&amp;pid=eb78d1428&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【解析】本题考查美国的移民文化。根据材料可知，1960—1990</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年美国总人口增长中移民的比例不断上升，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意味着有更多移民进入美国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。结合所学可知，不同来源地的移民带来各自独特的文化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这使得美国民族文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化多样性日益凸显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D项正确；“美国移民人数占总人口的四成”与材料中“人口增长中移民的比例”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材料未体现移民在总人口中的占比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排除A项；虽然从图中可以看到1960—1970年、1970—1980</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1980—1990</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年这三个阶段美国总人口增长中移民的比例在上升，但“逐年攀升”强调每年都上升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图中并没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有给出每年的数据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不能得出该结论，排除B项；“美国民族间文化认同不断增强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”与移民比例增加无直接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因果关系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甚至可能因文化差异引发冲突，排除C项。</a:t>
            </a:r>
            <a:endParaRPr lang="en-US" altLang="zh-CN" dirty="0"/>
          </a:p>
        </p:txBody>
      </p:sp>
      <p:sp>
        <p:nvSpPr>
          <p:cNvPr id="3" name="QC_5_AN.36_1#25d15736d?vaa=1&amp;vcp=1&amp;vop=1&amp;pid=eb78d1428&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1#99162cb2d?vaa=1&amp;vcp=1&amp;vop=1&amp;pid=eb78d1428&amp;color=0,55,96&amp;vtp=1&amp;bt=1&amp;bbb=1&amp;hb=1"/>
          <p:cNvSpPr/>
          <p:nvPr/>
        </p:nvSpPr>
        <p:spPr>
          <a:xfrm>
            <a:off x="502920" y="1867063"/>
            <a:ext cx="10570464" cy="41230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[陕西多校2025高二期中]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1810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阿根廷对英国实行贸易开放政策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许多英国人因而来此经商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。1825</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阿两国签订</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友好通商航海条约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阿根廷政府采取诸多举措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吸引西方的农牧业移民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这一阶段的英国移民主要是</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中小商贩和中小农牧场主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也有少数大商人和大农牧场主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。1852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大量英国企业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金融公司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交通运输</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和建筑公司在阿根廷建立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大批英国管理人员随之进入阿根廷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据统计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1895</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阿根廷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上制造业和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75％</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左右的贸易掌握在英国移民手中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英国移民在阿根廷兴建英式学校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大量招收阿根廷本土</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学生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自由主义和自由贸易观念被阿根廷精英阶层广泛接受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据统计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在英国私立学校中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英国移民及后裔所占的比重仅为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左右</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英国外交大臣坎宁说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拉丁美洲已经独立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如果我们处理</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的不太糟糕的话</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它将属于英国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摘编自卢玲玲《19世纪英国对阿根廷的</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移民及其影响——以“移民殖民主义”为视角》等</a:t>
            </a:r>
            <a:endParaRPr lang="en-US" altLang="zh-CN"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2#99162cb2d?vaa=1&amp;vcp=1&amp;vop=1&amp;pid=eb78d1428&amp;color=0,55,96&amp;vtp=1&amp;bt=1&amp;bbb=1&amp;hb=1"/>
          <p:cNvSpPr/>
          <p:nvPr/>
        </p:nvSpPr>
        <p:spPr>
          <a:xfrm>
            <a:off x="502920" y="1862872"/>
            <a:ext cx="10570464" cy="32878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美国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《1953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年难民救济法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规定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难民是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因遭受迫害或担心遭受迫害而离开共产党国家以及共产</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党控制下的国家和地区的人</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之后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1956</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年就有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万多匈牙利人入美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然而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年代中期开始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一些社会主义国家尤其是印度支那三国出现的巨大难民潮使经济正处于衰退的美国疲于应付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1980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年难民法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采纳了联合国的难民定义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即难民是遭受迫害或有充分理由担心将会遭受迫害而留在其本</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国之外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失去或不愿受本国保护的人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美国显然还要确定优先选择哪些难民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。《1980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年难民法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定的接纳标准是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这些难民是否是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美国对其有特别的人道主义关心的人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当时的美国难民事务协调员解</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释美国的这一标准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这就是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难民是否是与美国人有文化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历史或家庭关系的人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摘编自李晓岗《美国的难民政策与冷战外交》等</a:t>
            </a:r>
            <a:endParaRPr lang="en-US" altLang="zh-CN" dirty="0"/>
          </a:p>
        </p:txBody>
      </p:sp>
      <p:sp>
        <p:nvSpPr>
          <p:cNvPr id="3" name="QO_5_BD.37_3#99162cb2d?vaa=1&amp;vcp=1&amp;vop=1&amp;pid=eb78d1428&amp;color=0,55,96&amp;vtp=1&amp;bbb=1"/>
          <p:cNvSpPr/>
          <p:nvPr/>
        </p:nvSpPr>
        <p:spPr>
          <a:xfrm>
            <a:off x="502920" y="51651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（1）根据材料一，概括19世纪英国向阿根廷移民的特点。</a:t>
            </a:r>
            <a:endParaRPr lang="en-US" altLang="zh-CN" sz="1800" dirty="0"/>
          </a:p>
        </p:txBody>
      </p:sp>
      <p:sp>
        <p:nvSpPr>
          <p:cNvPr id="4" name="QO_5_BD.37_4#99162cb2d?vaa=1&amp;vcp=1&amp;vop=1&amp;pid=eb78d1428&amp;color=0,55,96&amp;vtp=1&amp;bbb=1"/>
          <p:cNvSpPr/>
          <p:nvPr/>
        </p:nvSpPr>
        <p:spPr>
          <a:xfrm>
            <a:off x="502920" y="558047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（2）根据材料二并结合所学知识，指出20世纪50—80年代美国难民政策的变化，并分析其变化的原因。</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3f9ee4e33.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3f9ee4e33.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第三单元</a:t>
            </a:r>
            <a:endParaRPr lang="en-US" altLang="zh-CN" sz="5400" dirty="0"/>
          </a:p>
        </p:txBody>
      </p:sp>
      <p:sp>
        <p:nvSpPr>
          <p:cNvPr id="4" name="C_1_BD#3f9ee4e33.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人口迁徙、文化交融与认同</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8_1#99162cb2d?vaa=1&amp;vcp=1&amp;vop=1&amp;pid=eb78d1428&amp;color=0,55,96&amp;vtp=1&amp;bt=1&amp;bbb=1&amp;hb=1"/>
          <p:cNvSpPr/>
          <p:nvPr/>
        </p:nvSpPr>
        <p:spPr>
          <a:xfrm>
            <a:off x="502920" y="1545336"/>
            <a:ext cx="10570464" cy="47451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【解析】本题考查经济全球化和劳动力的全球流动。（1）由材料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“这一阶段的英国移民主要是中小商版和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中小农牧场主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也有少数大商人和大农牧场主”可得出，移民主体多样化；由材料“金融公司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、交通运输和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建筑公司在阿根廷建立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大批英国管理人员随之进入阿根廷”及所学可得出，控制阿根廷的经济命脉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“大量招收阿根廷本土学生，自由主义和自由贸易观念被阿根廷精英阶层广泛接受”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并结合所学可得出，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注重培养亲英意识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由材料“拉丁美洲已经独立，如果我们处理的不太糟糕的话，它将属于英国”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具有隐蔽的殖民性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2）第一小问变化：由材料“采纳了联合国的难民定义”可得出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从用美国国内法定义难民到采用联合国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的定义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“一些社会主义国家尤其是印度支部三国出现的巨大难民潮使经济正处于衰退的美国疲于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”可得出，淡化了意识形态色彩；由材料“美国显然还要确定优先选择哪些难民”及所学可得出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对难民进入美国的限制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。第二小问原因：由材料“共产党控制下的国家和地区的人”可得出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冷战形势的变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（区域局势的动荡）；由材料“印度支那三国出现的巨大难民潮</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疲于应付”可得出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国际难民潮的出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难民规模扩大；由材料“美国对其有特别的人道主义关心的人”及所学可得出，美国经济陷入“滞胀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由材料“联合国的难民定义”并结合所学可得出，联合国在难民问题上的积极作为。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9_1#99162cb2d?vaa=1&amp;vcp=1&amp;vop=1&amp;pid=eb78d1428&amp;color=0,55,96&amp;vtp=1&amp;bt=1&amp;bbb=1&amp;hb=1"/>
          <p:cNvSpPr/>
          <p:nvPr/>
        </p:nvSpPr>
        <p:spPr>
          <a:xfrm>
            <a:off x="502920" y="2894175"/>
            <a:ext cx="10570464" cy="20307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（1）特点：移民主体多样化；控制阿根廷的经济命脉；注重培养亲英意识；具有隐蔽的殖民性。</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2）变化：从用美国国内法定义难民到采用联合国的定义；淡化了意识形态色彩</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加大对难民进入美国</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的限制</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原</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因</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：冷战形势的变化（区域局势的动荡）；国际难民潮的出现，难民规模扩大；美国经济陷入“滞胀</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”之</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联合国在难民问题上的积极作为。</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c7c1df9a5?vaa=1&amp;vcp=1&amp;vop=1&amp;pid=472c6b61f&amp;color=0,55,96&amp;vtp=1&amp;bt=1&amp;bbb=1"/>
          <p:cNvSpPr/>
          <p:nvPr/>
        </p:nvSpPr>
        <p:spPr>
          <a:xfrm>
            <a:off x="502920" y="242586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[山西临汾2025高二期中]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下表是18世纪以来非洲文化在美国的发展概况。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这可用于说明(</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3" name="QC_5_BD.40_2#c7c1df9a5?colgroup=5,39&amp;vaa=1&amp;vcp=1&amp;vop=1&amp;pid=472c6b61f&amp;color=0,55,96&amp;vtp=1&amp;bbb=1"/>
          <p:cNvGraphicFramePr>
            <a:graphicFrameLocks noGrp="1"/>
          </p:cNvGraphicFramePr>
          <p:nvPr/>
        </p:nvGraphicFramePr>
        <p:xfrm>
          <a:off x="502920" y="2919893"/>
          <a:ext cx="10543032" cy="1555433"/>
        </p:xfrm>
        <a:graphic>
          <a:graphicData uri="http://schemas.openxmlformats.org/drawingml/2006/table">
            <a:tbl>
              <a:tblPr/>
              <a:tblGrid>
                <a:gridCol w="1353312"/>
                <a:gridCol w="9189720"/>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领域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概况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音乐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黑人带来的鼓乐</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灵歌等</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逐渐演变为蓝调</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爵士等美国本土音乐流派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伏都教包含西非传统信仰与天主教元素</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形成了独特的宗教文化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饮食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非洲饮食中的秋葵汤和炸鸡等被纳入美国南方的饮食体系之中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0_3#c7c1df9a5.choices?vaa=1&amp;vcp=1&amp;vop=1&amp;pid=472c6b61f&amp;color=0,55,96&amp;vtp=1&amp;bbb=1"/>
          <p:cNvSpPr/>
          <p:nvPr/>
        </p:nvSpPr>
        <p:spPr>
          <a:xfrm>
            <a:off x="502920" y="460899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殖民扩张客观上促进美国文化多元化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文化交融消除了美国排外情绪</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黑奴贸易推动了美国主流文化的转换</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外来文化冲击了美国本土文化</a:t>
            </a:r>
            <a:endParaRPr lang="en-US" altLang="zh-CN" sz="18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c7c1df9a5?vaa=1&amp;vcp=1&amp;vop=1&amp;pid=472c6b61f&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【解析】本题结合历史解释考查美国的移民文化。根据材料可知，18</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世纪以来非洲文化元素在美国音乐、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、饮食等领域逐渐融入本土文化，如鼓乐、灵歌演变为蓝调、爵士，伏都教交融天主教元素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秋葵汤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成为南方饮食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这反映了殖民扩张过程中带来的文化碰撞与交融，客观上丰富了美国文化的多元性，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文化交融无法消除排外情绪，美国历史上排外主义长期存在，排除B项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美国主流文化仍以欧洲文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化为核心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非洲文化仅作为补充而非取代，排除C项；外来文化通过本土化改造融入美国社会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而非外来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文化冲击本土文化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43_1#c7c1df9a5?vaa=1&amp;vcp=1&amp;vop=1&amp;pid=472c6b61f&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599c67177?vaa=1&amp;vcp=1&amp;vop=1&amp;pid=472c6b61f&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[贵州贵阳2025高二检测]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《亚裔学霸如何冲破“竹子天花板”？》一文中提到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：尽管亚裔美国人占美国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专业劳动者人口的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12%，在大型企业中，他们却仅占据了5%的高管职位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。即使是在亚裔美国人总人数占比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很高的科技公司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他们晋升至管理岗位的概率却是所有种族群体中最低的。“竹子天花板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”现象反映当代精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英移民文化互动的特征是(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44_2#599c67177.choices?vaa=1&amp;vcp=1&amp;vop=1&amp;pid=472c6b61f&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完全同化消除了族裔文化差异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系统性排斥与文化协作的并存</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技术优势必然转化为文化主导权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本国政治体制决定移民社会地位</a:t>
            </a:r>
            <a:endParaRPr lang="en-US" altLang="zh-CN" sz="18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599c67177?vaa=1&amp;vcp=1&amp;vop=1&amp;pid=472c6b61f&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【解析】本题结合时空观念考查美国的移民文化。美国容纳众多亚裔美国人，体现其文化包容性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。但据材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“即使是在亚裔美国人总人数占比很高的科技公司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他们晋升至管理岗位的概率却是所有种族群体中最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低的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”可知，亚裔美国人仍会遭遇隐性文化壁垒，反映种族界限和不公正的制度仍然存在。综上可见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料体现了美国系统性排斥与文化协作的并存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B项正确；“完全同化”说法绝对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许多移民在文化传统上仍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保留自身特色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排除A项；一些亚裔美国人拥有技术优势，但仍然很难晋升到管理岗位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表明技术优势并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不必然转化为文化主导权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排除C项；亚裔美国人在美国的地位主要取决于美国的制度文化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以及亚裔美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国人自身的素质等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本国政治体制至多影响而非决定移民社会地位，排除D项。</a:t>
            </a:r>
            <a:endParaRPr lang="en-US" altLang="zh-CN" dirty="0"/>
          </a:p>
        </p:txBody>
      </p:sp>
      <p:sp>
        <p:nvSpPr>
          <p:cNvPr id="3" name="QC_5_AN.47_1#599c67177?vaa=1&amp;vcp=1&amp;vop=1&amp;pid=472c6b61f&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bd90c454d.fixed?vcp=1&amp;pid=3f9ee4e33&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bd90c454d.fixed?vcp=1&amp;pid=3f9ee4e33&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第8课</a:t>
            </a:r>
            <a:endParaRPr lang="en-US" altLang="zh-CN" sz="5400" dirty="0"/>
          </a:p>
        </p:txBody>
      </p:sp>
      <p:sp>
        <p:nvSpPr>
          <p:cNvPr id="4" name="C_2_BD#bd90c454d.fixed?vcp=1&amp;pid=3f9ee4e33&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现代社会的移民和多元文</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化</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bd90c454d?lid=d5614302e&amp;cid=d5614302e&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经济全球化和劳动力的全球流动    基础</a:t>
            </a:r>
            <a:endParaRPr lang="en-US" altLang="zh-CN" sz="1600" dirty="0"/>
          </a:p>
        </p:txBody>
      </p:sp>
      <p:sp>
        <p:nvSpPr>
          <p:cNvPr id="3" name="C_1#目录1:bd90c454d?lid=1affb075d&amp;cid=1affb075d&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难民的困境和救助    基础</a:t>
            </a:r>
            <a:endParaRPr lang="en-US" altLang="zh-CN" sz="1600" dirty="0"/>
          </a:p>
        </p:txBody>
      </p:sp>
      <p:sp>
        <p:nvSpPr>
          <p:cNvPr id="4" name="C_1#目录1:bd90c454d?lid=961425393&amp;cid=961425393&amp;vtp=1&amp;bbb=1"/>
          <p:cNvSpPr/>
          <p:nvPr/>
        </p:nvSpPr>
        <p:spPr>
          <a:xfrm>
            <a:off x="5943600" y="23042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移民社会的多元文化    基础</a:t>
            </a:r>
            <a:endParaRPr lang="en-US" altLang="zh-CN" sz="1600" dirty="0"/>
          </a:p>
        </p:txBody>
      </p:sp>
      <p:sp>
        <p:nvSpPr>
          <p:cNvPr id="5" name="C_1#目录1:bd90c454d?lid=405ca2d72&amp;cid=405ca2d72&amp;vtp=1&amp;bbb=1">
            <a:hlinkClick r:id="rId1" action="ppaction://hlinksldjump"/>
          </p:cNvPr>
          <p:cNvSpPr/>
          <p:nvPr/>
        </p:nvSpPr>
        <p:spPr>
          <a:xfrm>
            <a:off x="5943600" y="410921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现代移民社会的形成原因、方向和影响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bd90c454d?lid=3f2ea96c3&amp;cid=3f2ea96c3&amp;vtp=1&amp;bbb=1"/>
          <p:cNvSpPr/>
          <p:nvPr/>
        </p:nvSpPr>
        <p:spPr>
          <a:xfrm>
            <a:off x="5943600" y="47802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二战后的国际移民潮</a:t>
            </a:r>
            <a:endParaRPr lang="en-US" altLang="zh-CN" sz="1600" dirty="0"/>
          </a:p>
        </p:txBody>
      </p:sp>
      <p:sp>
        <p:nvSpPr>
          <p:cNvPr id="7" name="C_1#目录1:bd90c454d?lid=6a84ce0ca&amp;cid=6a84ce0ca&amp;vtp=1&amp;bbb=1"/>
          <p:cNvSpPr/>
          <p:nvPr/>
        </p:nvSpPr>
        <p:spPr>
          <a:xfrm>
            <a:off x="5943600" y="506374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难民问题与中国力量</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05ca2d72?vcp=1&amp;pid=f400a0ae3&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现代移民社会的形成原因、方向和影响</a:t>
            </a:r>
            <a:endParaRPr lang="en-US" altLang="zh-CN" sz="2000" dirty="0"/>
          </a:p>
        </p:txBody>
      </p:sp>
      <p:graphicFrame>
        <p:nvGraphicFramePr>
          <p:cNvPr id="6" name="P_5_BD#ffa56cb94?colgroup=4,11,16,11&amp;vcp=1&amp;pid=405ca2d72&amp;color=0,55,96&amp;vtp=1&amp;bbb=1&amp;hb=1"/>
          <p:cNvGraphicFramePr>
            <a:graphicFrameLocks noGrp="1"/>
          </p:cNvGraphicFramePr>
          <p:nvPr/>
        </p:nvGraphicFramePr>
        <p:xfrm>
          <a:off x="502920" y="2025650"/>
          <a:ext cx="10524744" cy="3367279"/>
        </p:xfrm>
        <a:graphic>
          <a:graphicData uri="http://schemas.openxmlformats.org/drawingml/2006/table">
            <a:tbl>
              <a:tblPr/>
              <a:tblGrid>
                <a:gridCol w="1152144"/>
                <a:gridCol w="2734056"/>
                <a:gridCol w="3904488"/>
                <a:gridCol w="2734056"/>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科技移民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劳务输出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国际难民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1998">
                <a:tc>
                  <a:txBody>
                    <a:bodyPr/>
                    <a:lstStyle/>
                    <a:p>
                      <a:pPr marL="0" indent="0" algn="ctr" latinLnBrk="1" hangingPunct="0">
                        <a:lnSpc>
                          <a:spcPts val="29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迁移人口</a:t>
                      </a:r>
                      <a:endPar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高素质人才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廉价劳动力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战争难民</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政治难民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寻找更好的学习</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工作和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生活条件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发达国家和地区劳动力不足</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寻找更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多的就业机会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战乱</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种族冲突</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政治迫</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主要从发展中国家流向发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达国家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发展中国家流向发达国家</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人口密集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国家流向人口稀疏国家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流向和平国家</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能对其提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供避难需要的国家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发展中国家在人才和经济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上蒙受双重损失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缓解发展中国家就业压力</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发展中国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家可以赚取外汇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给迁入国的政治</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社会带来许多问题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a34c103b?vaa=1&amp;vcp=1&amp;vop=1&amp;pid=405ca2d72&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2013年德国启动工业4.0计划后，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机械制造企业专业技术岗位缺口巨大，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德国为此定向招募波兰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、捷克等国的自动化控制工程师。这些工程师带来的模块化编程理念，促成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2018年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德国工业机器人密度达到每万名工人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338台，位居世界前列。由此可见，德国工业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4.0计划的阶段性成果主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要得益于(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8a34c103b.bracket?vaa=1&amp;vcp=1&amp;vop=1&amp;pid=405ca2d72&amp;color=0,55,96&amp;vpa=1&amp;vtp=1"/>
          <p:cNvSpPr/>
          <p:nvPr/>
        </p:nvSpPr>
        <p:spPr>
          <a:xfrm>
            <a:off x="1600676" y="295392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1_2#8a34c103b.choices?vaa=1&amp;vcp=1&amp;vop=1&amp;pid=405ca2d72&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劳动力增量逐渐扩大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美苏冷战对抗态势的结束</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知识精英的跨国流动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国家干预政策居主导地位</a:t>
            </a:r>
            <a:endParaRPr lang="en-US" altLang="zh-CN" sz="1800" dirty="0"/>
          </a:p>
        </p:txBody>
      </p:sp>
      <p:sp>
        <p:nvSpPr>
          <p:cNvPr id="5" name="QC_5_AS.2_1#8a34c103b?vaa=1&amp;vcp=1&amp;vop=1&amp;pid=405ca2d72&amp;color=0,55,96&amp;vtp=1&amp;bbb=1&amp;hb=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【解析】本题考查全球劳动力市场结构的改变。根据材料“定向招募波兰、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捷克等国的自动化控制工程师”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这些工程师带来的模块化编程理念，促成2018年德国工业机器人密度达到每万名工人338台”可知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过跨国招募技术人才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引入先进技术理念，推动了工业机器人密度的提升，C项正确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材料强调波兰等国的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工程师带来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“模块化编程理念”，而非单纯劳动力数量补充，排除A项；冷战在1991年已经结束，排除B项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材料核心是政</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策工具带来的技术成果</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而非政策的主导性，排除D项。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c0f4c32c4?vaa=1&amp;vcp=1&amp;vop=1&amp;pid=c4c13c34d&amp;color=0,55,96&amp;vtp=1&amp;bt=1&amp;bbb=1"/>
          <p:cNvSpPr/>
          <p:nvPr/>
        </p:nvSpPr>
        <p:spPr>
          <a:xfrm>
            <a:off x="502920" y="2485966"/>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观察下面这一组漫画。下列标题中，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最契合该组漫画主题的是(</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3" name="QC_5_AN.7_1#c0f4c32c4.bracket?vaa=1&amp;vcp=1&amp;vop=1&amp;pid=c4c13c34d&amp;color=0,55,96&amp;vpa=2&amp;vtp=1"/>
          <p:cNvSpPr/>
          <p:nvPr/>
        </p:nvSpPr>
        <p:spPr>
          <a:xfrm>
            <a:off x="10103325" y="2482156"/>
            <a:ext cx="331788" cy="363665"/>
          </a:xfrm>
          <a:prstGeom prst="rect">
            <a:avLst/>
          </a:prstGeom>
          <a:noFill/>
        </p:spPr>
        <p:txBody>
          <a:bodyPr wrap="none" lIns="0" tIns="0" rIns="0" bIns="0" rtlCol="0" anchor="t"/>
          <a:lstStyle/>
          <a:p>
            <a:pPr algn="ctr" latinLnBrk="1">
              <a:lnSpc>
                <a:spcPts val="32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pic>
        <p:nvPicPr>
          <p:cNvPr id="4" name="QC_5_BD.5_2#c0f4c32c4?htil=1&amp;vaa=1&amp;vcp=1&amp;vop=1&amp;pid=c4c13c34d&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48273" y="2887285"/>
            <a:ext cx="3359815" cy="76327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3#c0f4c32c4.choices?htil=1&amp;vaa=1&amp;vcp=1&amp;vop=1&amp;pid=c4c13c34d&amp;color=0,55,96&amp;vtp=1&amp;bbb=1&amp;hs=1"/>
          <p:cNvSpPr/>
          <p:nvPr/>
        </p:nvSpPr>
        <p:spPr>
          <a:xfrm>
            <a:off x="502920" y="2899985"/>
            <a:ext cx="6126480" cy="770255"/>
          </a:xfrm>
          <a:prstGeom prst="rect">
            <a:avLst/>
          </a:prstGeom>
          <a:noFill/>
        </p:spPr>
        <p:txBody>
          <a:bodyPr wrap="none" lIns="0" tIns="0" rIns="0" bIns="0" rtlCol="0" anchor="t"/>
          <a:lstStyle/>
          <a:p>
            <a:pPr latinLnBrk="1">
              <a:lnSpc>
                <a:spcPts val="3300"/>
              </a:lnSpc>
              <a:tabLst>
                <a:tab pos="31711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难民问题的由来</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城市化进程中的问题</a:t>
            </a:r>
            <a:endParaRPr lang="en-US" altLang="zh-CN" sz="1800" dirty="0"/>
          </a:p>
          <a:p>
            <a:pPr latinLnBrk="1">
              <a:lnSpc>
                <a:spcPts val="3100"/>
              </a:lnSpc>
              <a:tabLst>
                <a:tab pos="317119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殖民扩张的兴起</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人口迁徙的多种因素</a:t>
            </a:r>
            <a:endParaRPr lang="en-US" altLang="zh-CN" sz="1800" dirty="0"/>
          </a:p>
        </p:txBody>
      </p:sp>
      <p:sp>
        <p:nvSpPr>
          <p:cNvPr id="6" name="QC_5_AS.6_1#c0f4c32c4?vaa=1&amp;vcp=1&amp;vop=1&amp;pid=c4c13c34d&amp;color=0,55,96&amp;vtp=1&amp;bbb=1&amp;hb=1&amp;hs=1"/>
          <p:cNvSpPr/>
          <p:nvPr/>
        </p:nvSpPr>
        <p:spPr>
          <a:xfrm>
            <a:off x="502920" y="3910905"/>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【解析】本题考查经济全球化和劳动力的全球流动。根据材料可知，漫画展示了战争、经济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、环境等因素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推动人口迁徙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契合“多种因素”主题，D项正确；“难民问题的由来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”无法涵盖追求经济条件等因素的人口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迁徙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排除A项；城市化进程中的问题仅涉及部分信息，排除B项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殖民扩张的兴起仅关联历史上列强的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殖民掠夺与人口强制迁移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与材料主旨不符，排除C项。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anim calcmode="lin" valueType="num">
                                      <p:cBhvr>
                                        <p:cTn id="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anim calcmode="lin" valueType="num">
                                      <p:cBhvr>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anim calcmode="lin" valueType="num">
                                      <p:cBhvr>
                                        <p:cTn id="1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anim calcmode="lin" valueType="num">
                                      <p:cBhvr>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0faeda778?vaa=1&amp;vcp=1&amp;vop=1&amp;pid=c4c13c34d&amp;color=0,55,96&amp;vtp=1&amp;bt=1&amp;bbb=1&amp;hb=1"/>
          <p:cNvSpPr/>
          <p:nvPr/>
        </p:nvSpPr>
        <p:spPr>
          <a:xfrm>
            <a:off x="502920" y="186671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根据相关资料统计，上海在1933年至1941</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年接纳了三万多名犹太难民，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并为他们提供了避难所</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。这些难民主要来自欧洲，多为逃离纳粹迫害的人。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这说明当时中国(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0faeda778.bracket?vaa=1&amp;vcp=1&amp;vop=1&amp;pid=c4c13c34d&amp;color=0,55,96&amp;vpa=3&amp;vtp=1"/>
          <p:cNvSpPr/>
          <p:nvPr/>
        </p:nvSpPr>
        <p:spPr>
          <a:xfrm>
            <a:off x="9830275" y="2272478"/>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9_2#0faeda778.choices?vaa=1&amp;vcp=1&amp;vop=1&amp;pid=c4c13c34d&amp;color=0,55,96&amp;vtp=1&amp;bbb=1"/>
          <p:cNvSpPr/>
          <p:nvPr/>
        </p:nvSpPr>
        <p:spPr>
          <a:xfrm>
            <a:off x="502920" y="2691832"/>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成为欧洲难民的主要避难地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与欧洲国家保持着密切联系</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彰显了人道主义的无私精神</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已具备完善的难民救助体系</a:t>
            </a:r>
            <a:endParaRPr lang="en-US" altLang="zh-CN" sz="1800" dirty="0"/>
          </a:p>
        </p:txBody>
      </p:sp>
      <p:sp>
        <p:nvSpPr>
          <p:cNvPr id="5" name="QC_5_AS.10_1#0faeda778?vaa=1&amp;vcp=1&amp;vop=1&amp;pid=c4c13c34d&amp;color=0,55,96&amp;vtp=1&amp;bbb=1&amp;hb=1"/>
          <p:cNvSpPr/>
          <p:nvPr/>
        </p:nvSpPr>
        <p:spPr>
          <a:xfrm>
            <a:off x="502920" y="351161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【解析】本题考查难民的困境和救助。根据材料“接纳了三万多名犹太难民，并为他们提供了避难所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合所学可知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当时中国虽处于抗日战争艰难时期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仍克服困难接纳了三万多名来自欧洲尤其是逃离纳粹迫</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害的犹太人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并为他们提供避难所，对身处困境的他国难民伸出援手，彰显了人道主义的无私精神，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“主要避难地”表述绝对化，同期其他国家和地区接纳的犹太难民也很多（如美国等），排除A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材料未体现中国与欧洲国家的密切联系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排除B项；“完善的难民救助体系”与史实不符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当时中国缺乏系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统化的难民救助机制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05148b9b1?vaa=1&amp;vcp=1&amp;vop=1&amp;pid=c4c13c34d&amp;color=0,55,96&amp;vtp=1&amp;bt=1&amp;bbb=1"/>
          <p:cNvSpPr/>
          <p:nvPr/>
        </p:nvSpPr>
        <p:spPr>
          <a:xfrm>
            <a:off x="502920" y="1854364"/>
            <a:ext cx="10570464" cy="77343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下述看法形成的背景是(</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ctr" latinLnBrk="1">
              <a:lnSpc>
                <a:spcPts val="31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关第二次世界大战之后国际人才流动对人才流出国的影响的看法</a:t>
            </a:r>
            <a:endParaRPr lang="en-US" altLang="zh-CN" sz="1800" dirty="0"/>
          </a:p>
        </p:txBody>
      </p:sp>
      <p:graphicFrame>
        <p:nvGraphicFramePr>
          <p:cNvPr id="10" name="QC_5_BD.13_2#05148b9b1?colgroup=1,43&amp;vaa=1&amp;vcp=1&amp;vop=1&amp;pid=c4c13c34d&amp;color=0,55,96&amp;vtp=1&amp;bbb=1&amp;hb=1"/>
          <p:cNvGraphicFramePr>
            <a:graphicFrameLocks noGrp="1"/>
          </p:cNvGraphicFramePr>
          <p:nvPr/>
        </p:nvGraphicFramePr>
        <p:xfrm>
          <a:off x="502920" y="2765588"/>
          <a:ext cx="10543032" cy="2273110"/>
        </p:xfrm>
        <a:graphic>
          <a:graphicData uri="http://schemas.openxmlformats.org/drawingml/2006/table">
            <a:tbl>
              <a:tblPr/>
              <a:tblGrid>
                <a:gridCol w="402336"/>
                <a:gridCol w="10140696"/>
              </a:tblGrid>
              <a:tr h="746443">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人才外流给人才流出国带来一定经济利益</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如菲律宾20世纪80</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年代从劳务输出中获得大量外汇</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1980</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年外汇收入即达8亿美元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国际人口迁移中的人才流动现象</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对于人才流出国来说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在一定程度上是一种人才再培养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人才外流这一现象</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也是某种意义上的人才合理分布和使用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人才外流可以迫使人才流出国重估自己的人才政策</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而从反面促进有关国家政府改善人才的生存环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境</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逐渐形成全球性的利于人才发挥的空间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13_3#05148b9b1.choices?vaa=1&amp;vcp=1&amp;vop=1&amp;pid=c4c13c34d&amp;color=0,55,96&amp;vtp=1&amp;bbb=1"/>
          <p:cNvSpPr/>
          <p:nvPr/>
        </p:nvSpPr>
        <p:spPr>
          <a:xfrm>
            <a:off x="502920" y="51658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跨国公司国际业务得到不断拓展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全球文化格局在新形势下得以重塑</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经济区域集团化缩小了南北差距</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经济全球化改变了劳动力市场结构</a:t>
            </a:r>
            <a:endParaRPr lang="en-US" altLang="zh-CN" sz="1800"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7013</Words>
  <Application>WPS 演示</Application>
  <PresentationFormat>宽屏</PresentationFormat>
  <Paragraphs>325</Paragraphs>
  <Slides>25</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25</vt:i4>
      </vt:variant>
    </vt:vector>
  </HeadingPairs>
  <TitlesOfParts>
    <vt:vector size="47"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5</cp:revision>
  <dcterms:created xsi:type="dcterms:W3CDTF">2025-10-24T08:49:00Z</dcterms:created>
  <dcterms:modified xsi:type="dcterms:W3CDTF">2025-10-27T09:14:22Z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D55BCF46A41646FFACB6D95FA873439D_13</vt:lpwstr>
  </property>
  <property fmtid="{D5CDD505-2E9C-101B-9397-08002B2CF9AE}" pid="3" name="KSOProductBuildVer">
    <vt:lpwstr>2052-12.1.0.23125</vt:lpwstr>
  </property>
</Properties>
</file>